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758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69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955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65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54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27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417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67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48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501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88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70C4-DCB7-421E-9C5B-FCC728CB3C30}" type="datetimeFigureOut">
              <a:rPr lang="he-IL" smtClean="0"/>
              <a:t>ו'/אדר/תשע"ח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932A-97DE-4EB7-B7DC-32402F93AD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rv-cpa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rv-cpa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קבוצה 13"/>
          <p:cNvGrpSpPr/>
          <p:nvPr/>
        </p:nvGrpSpPr>
        <p:grpSpPr>
          <a:xfrm>
            <a:off x="683568" y="260648"/>
            <a:ext cx="7416824" cy="5616624"/>
            <a:chOff x="611560" y="260648"/>
            <a:chExt cx="7416824" cy="5616624"/>
          </a:xfrm>
        </p:grpSpPr>
        <p:grpSp>
          <p:nvGrpSpPr>
            <p:cNvPr id="13" name="קבוצה 12"/>
            <p:cNvGrpSpPr/>
            <p:nvPr/>
          </p:nvGrpSpPr>
          <p:grpSpPr>
            <a:xfrm>
              <a:off x="611560" y="260648"/>
              <a:ext cx="7416824" cy="5616624"/>
              <a:chOff x="611560" y="260648"/>
              <a:chExt cx="7416824" cy="5616624"/>
            </a:xfrm>
          </p:grpSpPr>
          <p:sp>
            <p:nvSpPr>
              <p:cNvPr id="5" name="מלבן 4"/>
              <p:cNvSpPr/>
              <p:nvPr/>
            </p:nvSpPr>
            <p:spPr>
              <a:xfrm>
                <a:off x="611560" y="260648"/>
                <a:ext cx="7416824" cy="561662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755576" y="404664"/>
                <a:ext cx="7128792" cy="43088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/>
                <a:endParaRPr lang="he-IL" dirty="0" smtClean="0"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endParaRPr lang="he-IL" dirty="0"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endParaRPr lang="he-IL" dirty="0" smtClean="0"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endParaRPr lang="he-IL" sz="2200" b="1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r>
                  <a:rPr lang="he-IL" dirty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נפתח קול קורא להגשת בקשות לתמיכה לתאגידים הפועלים בירושלים בתחומים השונים: כגון, חינוך, תרבות ואמנות, חברה, ספורט, קליטת עלייה, רווחה, תעסוקה, בריאות הציבור, מבני דת ועוד.</a:t>
                </a:r>
              </a:p>
              <a:p>
                <a:pPr algn="ctr"/>
                <a:endParaRPr lang="he-IL" dirty="0" smtClean="0">
                  <a:solidFill>
                    <a:schemeClr val="accent5">
                      <a:lumMod val="50000"/>
                    </a:schemeClr>
                  </a:solidFill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r>
                  <a:rPr lang="he-IL" dirty="0" smtClean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מצ"ב סיכום התמיכות הרלוונטיות לכל סוג מוסד.</a:t>
                </a:r>
              </a:p>
              <a:p>
                <a:pPr algn="ctr"/>
                <a:endParaRPr lang="he-IL" b="1" dirty="0" smtClean="0">
                  <a:solidFill>
                    <a:schemeClr val="accent5">
                      <a:lumMod val="50000"/>
                    </a:schemeClr>
                  </a:solidFill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r>
                  <a:rPr lang="he-IL" b="1" dirty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בקשה לתמיכה ניתן </a:t>
                </a:r>
                <a:r>
                  <a:rPr lang="he-IL" b="1" dirty="0" smtClean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להגיש</a:t>
                </a:r>
                <a:r>
                  <a:rPr lang="he-IL" b="1" dirty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 </a:t>
                </a:r>
                <a:r>
                  <a:rPr lang="he-IL" b="1" dirty="0" smtClean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באמצעות טופס מקוון החל </a:t>
                </a:r>
                <a:r>
                  <a:rPr lang="he-IL" b="1" dirty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מיום חמישי, ל' בשבט תשע"ח 15.2.18 ולא יאוחר מיום חמישי, כ"ח באדר תשע"ח 15.3.18.</a:t>
                </a:r>
              </a:p>
              <a:p>
                <a:pPr algn="ctr"/>
                <a:endParaRPr lang="he-IL" dirty="0" smtClean="0">
                  <a:solidFill>
                    <a:schemeClr val="accent5">
                      <a:lumMod val="50000"/>
                    </a:schemeClr>
                  </a:solidFill>
                  <a:latin typeface="David" pitchFamily="34" charset="-79"/>
                  <a:cs typeface="David" pitchFamily="34" charset="-79"/>
                </a:endParaRPr>
              </a:p>
              <a:p>
                <a:pPr algn="ctr"/>
                <a:r>
                  <a:rPr lang="he-IL" b="1" dirty="0" smtClean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</a:rPr>
                  <a:t>לשאלות נוספות בנושא ניתן לפנות למשרד בטלפון: 02-5002747 או במייל: </a:t>
                </a:r>
                <a:r>
                  <a:rPr lang="en-US" b="1" dirty="0" smtClean="0">
                    <a:solidFill>
                      <a:schemeClr val="accent5">
                        <a:lumMod val="50000"/>
                      </a:schemeClr>
                    </a:solidFill>
                    <a:latin typeface="David" pitchFamily="34" charset="-79"/>
                    <a:cs typeface="David" pitchFamily="34" charset="-79"/>
                    <a:hlinkClick r:id="rId2"/>
                  </a:rPr>
                  <a:t>info@rv-cpa.com</a:t>
                </a:r>
                <a:endParaRPr lang="en-US" b="1" dirty="0" smtClean="0">
                  <a:solidFill>
                    <a:schemeClr val="accent5">
                      <a:lumMod val="50000"/>
                    </a:schemeClr>
                  </a:solidFill>
                  <a:latin typeface="David" pitchFamily="34" charset="-79"/>
                  <a:cs typeface="David" pitchFamily="34" charset="-79"/>
                </a:endParaRPr>
              </a:p>
            </p:txBody>
          </p:sp>
          <p:sp>
            <p:nvSpPr>
              <p:cNvPr id="6" name="מלבן 5"/>
              <p:cNvSpPr/>
              <p:nvPr/>
            </p:nvSpPr>
            <p:spPr>
              <a:xfrm>
                <a:off x="750708" y="1124744"/>
                <a:ext cx="7128792" cy="43204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he-IL" sz="2400" b="1" dirty="0" smtClean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David" pitchFamily="34" charset="-79"/>
                    <a:cs typeface="David" pitchFamily="34" charset="-79"/>
                  </a:rPr>
                  <a:t>קול קורא – הגשת בקשת תמיכה מעיריית ירושלים</a:t>
                </a:r>
                <a:endParaRPr lang="he-IL" sz="2400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endParaRPr>
              </a:p>
            </p:txBody>
          </p:sp>
          <p:pic>
            <p:nvPicPr>
              <p:cNvPr id="8" name="תמונה 7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57" t="19891" b="34600"/>
              <a:stretch/>
            </p:blipFill>
            <p:spPr>
              <a:xfrm>
                <a:off x="769775" y="383978"/>
                <a:ext cx="2970652" cy="740766"/>
              </a:xfrm>
              <a:prstGeom prst="rect">
                <a:avLst/>
              </a:prstGeom>
            </p:spPr>
          </p:pic>
        </p:grpSp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06" t="81291" r="17733" b="13845"/>
            <a:stretch/>
          </p:blipFill>
          <p:spPr bwMode="auto">
            <a:xfrm>
              <a:off x="770586" y="5157192"/>
              <a:ext cx="7113782" cy="57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363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683568" y="260649"/>
            <a:ext cx="7344816" cy="5832647"/>
            <a:chOff x="559632" y="260648"/>
            <a:chExt cx="7468752" cy="4551782"/>
          </a:xfrm>
        </p:grpSpPr>
        <p:sp>
          <p:nvSpPr>
            <p:cNvPr id="3" name="מלבן 2"/>
            <p:cNvSpPr/>
            <p:nvPr/>
          </p:nvSpPr>
          <p:spPr>
            <a:xfrm>
              <a:off x="559632" y="260648"/>
              <a:ext cx="7468752" cy="455178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371684"/>
              <a:ext cx="7128792" cy="36306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pPr algn="ctr"/>
              <a:endParaRPr lang="he-IL" dirty="0" smtClean="0">
                <a:latin typeface="David" pitchFamily="34" charset="-79"/>
                <a:cs typeface="David" pitchFamily="34" charset="-79"/>
              </a:endParaRPr>
            </a:p>
            <a:p>
              <a:pPr algn="ctr"/>
              <a:endParaRPr lang="he-IL" dirty="0">
                <a:latin typeface="David" pitchFamily="34" charset="-79"/>
                <a:cs typeface="David" pitchFamily="34" charset="-79"/>
              </a:endParaRPr>
            </a:p>
            <a:p>
              <a:pPr algn="ctr"/>
              <a:endParaRPr lang="he-IL" dirty="0" smtClean="0">
                <a:latin typeface="David" pitchFamily="34" charset="-79"/>
                <a:cs typeface="David" pitchFamily="34" charset="-79"/>
              </a:endParaRPr>
            </a:p>
            <a:p>
              <a:pPr algn="ctr"/>
              <a:endParaRPr lang="he-IL" sz="2200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endParaRPr lang="he-IL" sz="1000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r>
                <a:rPr lang="he-IL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נפתח </a:t>
              </a:r>
              <a:r>
                <a:rPr lang="he-IL" dirty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קול קורא להגשת בקשות לתמיכה לתאגידים הפועלים בירושלים בתחומים השונים: כגון, חינוך, תרבות ואמנות, חברה, ספורט, קליטת עלייה, רווחה, תעסוקה, בריאות הציבור, מבני דת ועוד</a:t>
              </a:r>
              <a:r>
                <a:rPr lang="he-IL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.</a:t>
              </a:r>
              <a:endParaRPr lang="he-IL" dirty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endParaRPr lang="he-IL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r>
                <a:rPr lang="he-IL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מצ"ב </a:t>
              </a:r>
              <a:r>
                <a:rPr lang="he-IL" dirty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סיכום התמיכות הרלוונטיות לכל סוג </a:t>
              </a:r>
              <a:r>
                <a:rPr lang="he-IL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מוסד.</a:t>
              </a:r>
            </a:p>
            <a:p>
              <a:pPr algn="ctr"/>
              <a:endParaRPr lang="he-IL" sz="1000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r>
                <a:rPr lang="he-IL" sz="2000" b="1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בקשה </a:t>
              </a:r>
              <a:r>
                <a:rPr lang="he-IL" sz="2000" b="1" dirty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לתמיכה ניתן להגיש באמצעות טופס מקוון החל מיום חמישי, ל' בשבט תשע"ח 15.2.18 ולא יאוחר מיום חמישי, כ"ח באדר תשע"ח 15.3.18.</a:t>
              </a:r>
            </a:p>
            <a:p>
              <a:pPr algn="ctr"/>
              <a:endParaRPr lang="he-IL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endParaRPr>
            </a:p>
            <a:p>
              <a:pPr algn="ctr"/>
              <a:r>
                <a:rPr lang="he-IL" b="1" dirty="0" smtClean="0">
                  <a:solidFill>
                    <a:schemeClr val="tx2"/>
                  </a:solidFill>
                  <a:latin typeface="David" pitchFamily="34" charset="-79"/>
                  <a:cs typeface="David" pitchFamily="34" charset="-79"/>
                </a:rPr>
                <a:t>לשאלות נוספות בנושא ניתן לפנות למשרד בטלפון: 02-5002747 או במייל: </a:t>
              </a:r>
              <a:r>
                <a:rPr lang="en-US" b="1" dirty="0" smtClean="0">
                  <a:latin typeface="David" pitchFamily="34" charset="-79"/>
                  <a:cs typeface="David" pitchFamily="34" charset="-79"/>
                  <a:hlinkClick r:id="rId2"/>
                </a:rPr>
                <a:t>info@rv-cpa.com</a:t>
              </a:r>
              <a:endParaRPr lang="en-US" b="1" dirty="0" smtClean="0">
                <a:latin typeface="David" pitchFamily="34" charset="-79"/>
                <a:cs typeface="David" pitchFamily="34" charset="-79"/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531" t="22816" r="19335" b="18806"/>
            <a:stretch/>
          </p:blipFill>
          <p:spPr bwMode="auto">
            <a:xfrm rot="16200000">
              <a:off x="4041609" y="829070"/>
              <a:ext cx="609044" cy="7133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מלבן 5"/>
            <p:cNvSpPr/>
            <p:nvPr/>
          </p:nvSpPr>
          <p:spPr>
            <a:xfrm>
              <a:off x="750708" y="871344"/>
              <a:ext cx="7128792" cy="432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avid" pitchFamily="34" charset="-79"/>
                  <a:cs typeface="David" pitchFamily="34" charset="-79"/>
                </a:rPr>
                <a:t>קול קורא – הגשת בקשת תמיכה מעיריית ירושלים</a:t>
              </a:r>
            </a:p>
          </p:txBody>
        </p:sp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57" t="19891" b="34600"/>
            <a:stretch/>
          </p:blipFill>
          <p:spPr>
            <a:xfrm>
              <a:off x="769776" y="383979"/>
              <a:ext cx="2572332" cy="4873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3313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184</Words>
  <Application>Microsoft Office PowerPoint</Application>
  <PresentationFormat>‫הצגה על המסך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שלומית</dc:creator>
  <cp:lastModifiedBy>שלומית</cp:lastModifiedBy>
  <cp:revision>9</cp:revision>
  <dcterms:created xsi:type="dcterms:W3CDTF">2018-01-17T07:36:50Z</dcterms:created>
  <dcterms:modified xsi:type="dcterms:W3CDTF">2018-02-21T08:23:15Z</dcterms:modified>
</cp:coreProperties>
</file>